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9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0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Text"/>
          <p:cNvSpPr txBox="1"/>
          <p:nvPr>
            <p:ph type="title"/>
          </p:nvPr>
        </p:nvSpPr>
        <p:spPr>
          <a:xfrm>
            <a:off x="1097280" y="2556511"/>
            <a:ext cx="12435841" cy="1764030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9" name="Body Level One…"/>
          <p:cNvSpPr txBox="1"/>
          <p:nvPr>
            <p:ph type="body" sz="quarter" idx="1"/>
          </p:nvPr>
        </p:nvSpPr>
        <p:spPr>
          <a:xfrm>
            <a:off x="2194560" y="4663440"/>
            <a:ext cx="10241281" cy="2103121"/>
          </a:xfrm>
          <a:prstGeom prst="rect">
            <a:avLst/>
          </a:prstGeom>
        </p:spPr>
        <p:txBody>
          <a:bodyPr lIns="45699" tIns="45699" rIns="45699" bIns="45699">
            <a:normAutofit fontScale="100000" lnSpcReduction="0"/>
          </a:bodyPr>
          <a:lstStyle>
            <a:lvl1pPr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342900" indent="1143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342900" indent="5715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342900" indent="10287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342900" indent="14859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13625264" y="7712096"/>
            <a:ext cx="273616" cy="269201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3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4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4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5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5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6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6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7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7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8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8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9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3" y="7749540"/>
            <a:ext cx="1722608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2192020" y="923925"/>
            <a:ext cx="11704320" cy="200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166100" y="2926079"/>
            <a:ext cx="5730240" cy="5303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0211466" y="7493000"/>
            <a:ext cx="273655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84;p13"/>
          <p:cNvSpPr txBox="1"/>
          <p:nvPr>
            <p:ph type="title"/>
          </p:nvPr>
        </p:nvSpPr>
        <p:spPr>
          <a:xfrm>
            <a:off x="2285999" y="2103120"/>
            <a:ext cx="10241282" cy="2468882"/>
          </a:xfrm>
          <a:prstGeom prst="rect">
            <a:avLst/>
          </a:prstGeom>
        </p:spPr>
        <p:txBody>
          <a:bodyPr lIns="54840" tIns="54840" rIns="54840" bIns="54840"/>
          <a:lstStyle/>
          <a:p>
            <a:pPr>
              <a:defRPr sz="3900">
                <a:latin typeface="Cambria"/>
                <a:ea typeface="Cambria"/>
                <a:cs typeface="Cambria"/>
                <a:sym typeface="Cambria"/>
              </a:defRPr>
            </a:pPr>
            <a:r>
              <a:t>Department of Computer Science and Engineering</a:t>
            </a:r>
            <a:br/>
            <a:r>
              <a:rPr sz="3000">
                <a:solidFill>
                  <a:srgbClr val="0070C0"/>
                </a:solidFill>
              </a:rPr>
              <a:t>CSA4002 –Management Information Systems for </a:t>
            </a:r>
            <a:r>
              <a:rPr sz="3100">
                <a:solidFill>
                  <a:srgbClr val="0070C0"/>
                </a:solidFill>
              </a:rPr>
              <a:t>Green Energy</a:t>
            </a:r>
          </a:p>
        </p:txBody>
      </p:sp>
      <p:sp>
        <p:nvSpPr>
          <p:cNvPr id="120" name="Google Shape;85;p13"/>
          <p:cNvSpPr txBox="1"/>
          <p:nvPr>
            <p:ph type="body" sz="quarter" idx="1"/>
          </p:nvPr>
        </p:nvSpPr>
        <p:spPr>
          <a:xfrm>
            <a:off x="4160519" y="5824005"/>
            <a:ext cx="6858001" cy="2103121"/>
          </a:xfrm>
          <a:prstGeom prst="rect">
            <a:avLst/>
          </a:prstGeom>
        </p:spPr>
        <p:txBody>
          <a:bodyPr lIns="54840" tIns="54840" rIns="54840" bIns="54840"/>
          <a:lstStyle/>
          <a:p>
            <a:pPr marL="0" indent="0">
              <a:lnSpc>
                <a:spcPct val="80000"/>
              </a:lnSpc>
              <a:spcBef>
                <a:spcPts val="0"/>
              </a:spcBef>
              <a:defRPr sz="22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Team Members </a:t>
            </a:r>
            <a:br/>
            <a:br/>
            <a:r>
              <a:t>192124152 Naresh Guptha P</a:t>
            </a:r>
          </a:p>
          <a:p>
            <a:pPr marL="0" indent="0">
              <a:lnSpc>
                <a:spcPct val="80000"/>
              </a:lnSpc>
              <a:spcBef>
                <a:spcPts val="400"/>
              </a:spcBef>
              <a:defRPr sz="22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192121040 </a:t>
            </a:r>
            <a:r>
              <a:t>Barath Kumar P</a:t>
            </a:r>
          </a:p>
          <a:p>
            <a:pPr marL="0" indent="0">
              <a:lnSpc>
                <a:spcPct val="80000"/>
              </a:lnSpc>
              <a:spcBef>
                <a:spcPts val="400"/>
              </a:spcBef>
              <a:defRPr sz="22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pPr>
          </a:p>
          <a:p>
            <a:pPr marL="0" indent="0">
              <a:lnSpc>
                <a:spcPct val="80000"/>
              </a:lnSpc>
              <a:spcBef>
                <a:spcPts val="400"/>
              </a:spcBef>
              <a:defRPr sz="22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Date of Submission: 18/03/2025</a:t>
            </a:r>
          </a:p>
        </p:txBody>
      </p:sp>
      <p:pic>
        <p:nvPicPr>
          <p:cNvPr id="121" name="Google Shape;86;p13" descr="Google Shape;86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0" y="394900"/>
            <a:ext cx="9875520" cy="14339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Google Shape;87;p13"/>
          <p:cNvSpPr txBox="1"/>
          <p:nvPr/>
        </p:nvSpPr>
        <p:spPr>
          <a:xfrm>
            <a:off x="2889510" y="4663440"/>
            <a:ext cx="940002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840" tIns="54840" rIns="54840" bIns="54840">
            <a:normAutofit fontScale="100000" lnSpcReduction="0"/>
          </a:bodyPr>
          <a:lstStyle>
            <a:lvl1pPr algn="ctr">
              <a:defRPr sz="36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Law Firms Case Management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 0"/>
          <p:cNvSpPr txBox="1"/>
          <p:nvPr/>
        </p:nvSpPr>
        <p:spPr>
          <a:xfrm>
            <a:off x="6280189" y="1089777"/>
            <a:ext cx="7556422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F94CA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Output</a:t>
            </a:r>
          </a:p>
        </p:txBody>
      </p:sp>
      <p:sp>
        <p:nvSpPr>
          <p:cNvPr id="203" name="Shape 1"/>
          <p:cNvSpPr/>
          <p:nvPr/>
        </p:nvSpPr>
        <p:spPr>
          <a:xfrm>
            <a:off x="6280189" y="2847499"/>
            <a:ext cx="3664866" cy="2395659"/>
          </a:xfrm>
          <a:prstGeom prst="roundRect">
            <a:avLst>
              <a:gd name="adj" fmla="val 1420"/>
            </a:avLst>
          </a:prstGeom>
          <a:solidFill>
            <a:srgbClr val="43355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04" name="Text 2"/>
          <p:cNvSpPr txBox="1"/>
          <p:nvPr/>
        </p:nvSpPr>
        <p:spPr>
          <a:xfrm>
            <a:off x="6507004" y="3074311"/>
            <a:ext cx="3211237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Successful Registration</a:t>
            </a:r>
          </a:p>
        </p:txBody>
      </p:sp>
      <p:sp>
        <p:nvSpPr>
          <p:cNvPr id="205" name="Text 3"/>
          <p:cNvSpPr txBox="1"/>
          <p:nvPr/>
        </p:nvSpPr>
        <p:spPr>
          <a:xfrm>
            <a:off x="6507004" y="3919061"/>
            <a:ext cx="3211237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The screenshot displays the </a:t>
            </a:r>
            <a:r>
              <a:rPr b="1"/>
              <a:t>successful registration process</a:t>
            </a:r>
            <a:r>
              <a:t> of a new user.</a:t>
            </a:r>
          </a:p>
        </p:txBody>
      </p:sp>
      <p:sp>
        <p:nvSpPr>
          <p:cNvPr id="206" name="Shape 4"/>
          <p:cNvSpPr/>
          <p:nvPr/>
        </p:nvSpPr>
        <p:spPr>
          <a:xfrm>
            <a:off x="10171865" y="2847499"/>
            <a:ext cx="3664865" cy="2395659"/>
          </a:xfrm>
          <a:prstGeom prst="roundRect">
            <a:avLst>
              <a:gd name="adj" fmla="val 1420"/>
            </a:avLst>
          </a:prstGeom>
          <a:solidFill>
            <a:srgbClr val="43355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07" name="Text 5"/>
          <p:cNvSpPr txBox="1"/>
          <p:nvPr/>
        </p:nvSpPr>
        <p:spPr>
          <a:xfrm>
            <a:off x="10398679" y="3074311"/>
            <a:ext cx="2092785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Input Validation</a:t>
            </a:r>
          </a:p>
        </p:txBody>
      </p:sp>
      <p:sp>
        <p:nvSpPr>
          <p:cNvPr id="208" name="Text 6"/>
          <p:cNvSpPr txBox="1"/>
          <p:nvPr/>
        </p:nvSpPr>
        <p:spPr>
          <a:xfrm>
            <a:off x="10398680" y="3564730"/>
            <a:ext cx="3211236" cy="1400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It shows the system's ability to </a:t>
            </a:r>
            <a:r>
              <a:rPr b="1"/>
              <a:t>validate inputs, hash passwords, and store user data</a:t>
            </a:r>
            <a:r>
              <a:t> securely.</a:t>
            </a:r>
          </a:p>
        </p:txBody>
      </p:sp>
      <p:sp>
        <p:nvSpPr>
          <p:cNvPr id="209" name="Shape 7"/>
          <p:cNvSpPr/>
          <p:nvPr/>
        </p:nvSpPr>
        <p:spPr>
          <a:xfrm>
            <a:off x="6280189" y="5469968"/>
            <a:ext cx="7556422" cy="1669853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10" name="Text 8"/>
          <p:cNvSpPr txBox="1"/>
          <p:nvPr/>
        </p:nvSpPr>
        <p:spPr>
          <a:xfrm>
            <a:off x="6507004" y="5696782"/>
            <a:ext cx="300902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Confirmation Message</a:t>
            </a:r>
          </a:p>
        </p:txBody>
      </p:sp>
      <p:sp>
        <p:nvSpPr>
          <p:cNvPr id="211" name="Text 9"/>
          <p:cNvSpPr txBox="1"/>
          <p:nvPr/>
        </p:nvSpPr>
        <p:spPr>
          <a:xfrm>
            <a:off x="6507004" y="6187202"/>
            <a:ext cx="7102795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If registration is successful, a confirmation message like </a:t>
            </a:r>
            <a:r>
              <a:rPr b="1"/>
              <a:t>"Registration Successful!"</a:t>
            </a:r>
            <a:r>
              <a:t> is shown.</a:t>
            </a:r>
          </a:p>
        </p:txBody>
      </p:sp>
      <p:pic>
        <p:nvPicPr>
          <p:cNvPr id="212" name="WhatsApp Image 2025-02-28 at 00.52.55.jpeg" descr="WhatsApp Image 2025-02-28 at 00.52.5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383" y="4773141"/>
            <a:ext cx="5446234" cy="3063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WhatsApp Image 2025-02-28 at 00.52.52.jpeg" descr="WhatsApp Image 2025-02-28 at 00.52.5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435" y="1195945"/>
            <a:ext cx="5572129" cy="3134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WhatsApp Image 2025-02-28 at 00.52.54.jpeg" descr="WhatsApp Image 2025-02-28 at 00.52.5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97573" y="991714"/>
            <a:ext cx="5789176" cy="3256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WhatsApp Image 2025-02-28 at 00.52.53 (3).jpeg" descr="WhatsApp Image 2025-02-28 at 00.52.53 (3)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0206" y="4690764"/>
            <a:ext cx="5789177" cy="3256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WhatsApp Image 2025-02-28 at 00.52.53 (2).jpeg" descr="WhatsApp Image 2025-02-28 at 00.52.53 (2)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0903" y="930179"/>
            <a:ext cx="6007966" cy="3379482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Output"/>
          <p:cNvSpPr txBox="1"/>
          <p:nvPr/>
        </p:nvSpPr>
        <p:spPr>
          <a:xfrm>
            <a:off x="6467308" y="84434"/>
            <a:ext cx="1934973" cy="778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F94CA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 0"/>
          <p:cNvSpPr txBox="1"/>
          <p:nvPr/>
        </p:nvSpPr>
        <p:spPr>
          <a:xfrm>
            <a:off x="793789" y="4168497"/>
            <a:ext cx="9267008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F94CA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Client Management Page Overview</a:t>
            </a:r>
          </a:p>
        </p:txBody>
      </p:sp>
      <p:sp>
        <p:nvSpPr>
          <p:cNvPr id="221" name="Shape 1"/>
          <p:cNvSpPr/>
          <p:nvPr/>
        </p:nvSpPr>
        <p:spPr>
          <a:xfrm>
            <a:off x="793790" y="5217438"/>
            <a:ext cx="13042821" cy="1678783"/>
          </a:xfrm>
          <a:prstGeom prst="roundRect">
            <a:avLst>
              <a:gd name="adj" fmla="val 2027"/>
            </a:avLst>
          </a:prstGeom>
          <a:ln w="7620">
            <a:solidFill>
              <a:srgbClr val="FFFFFF">
                <a:alpha val="24000"/>
              </a:srgbClr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22" name="Shape 2"/>
          <p:cNvSpPr/>
          <p:nvPr/>
        </p:nvSpPr>
        <p:spPr>
          <a:xfrm>
            <a:off x="799503" y="5210673"/>
            <a:ext cx="13031394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23" name="Text 3"/>
          <p:cNvSpPr txBox="1"/>
          <p:nvPr/>
        </p:nvSpPr>
        <p:spPr>
          <a:xfrm>
            <a:off x="1028818" y="5368766"/>
            <a:ext cx="840563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Client ID</a:t>
            </a:r>
          </a:p>
        </p:txBody>
      </p:sp>
      <p:sp>
        <p:nvSpPr>
          <p:cNvPr id="224" name="Text 4"/>
          <p:cNvSpPr txBox="1"/>
          <p:nvPr/>
        </p:nvSpPr>
        <p:spPr>
          <a:xfrm>
            <a:off x="2894171" y="5368766"/>
            <a:ext cx="996479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Full Name</a:t>
            </a:r>
          </a:p>
        </p:txBody>
      </p:sp>
      <p:sp>
        <p:nvSpPr>
          <p:cNvPr id="225" name="Text 5"/>
          <p:cNvSpPr txBox="1"/>
          <p:nvPr/>
        </p:nvSpPr>
        <p:spPr>
          <a:xfrm>
            <a:off x="4755712" y="5368766"/>
            <a:ext cx="552556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Email</a:t>
            </a:r>
          </a:p>
        </p:txBody>
      </p:sp>
      <p:sp>
        <p:nvSpPr>
          <p:cNvPr id="226" name="Text 6"/>
          <p:cNvSpPr txBox="1"/>
          <p:nvPr/>
        </p:nvSpPr>
        <p:spPr>
          <a:xfrm>
            <a:off x="6617255" y="5368766"/>
            <a:ext cx="636997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Phone</a:t>
            </a:r>
          </a:p>
        </p:txBody>
      </p:sp>
      <p:sp>
        <p:nvSpPr>
          <p:cNvPr id="227" name="Text 7"/>
          <p:cNvSpPr txBox="1"/>
          <p:nvPr/>
        </p:nvSpPr>
        <p:spPr>
          <a:xfrm>
            <a:off x="8478797" y="5368766"/>
            <a:ext cx="804721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Address</a:t>
            </a:r>
          </a:p>
        </p:txBody>
      </p:sp>
      <p:sp>
        <p:nvSpPr>
          <p:cNvPr id="228" name="Text 8"/>
          <p:cNvSpPr txBox="1"/>
          <p:nvPr/>
        </p:nvSpPr>
        <p:spPr>
          <a:xfrm>
            <a:off x="10340340" y="5368766"/>
            <a:ext cx="1164940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Joined Date</a:t>
            </a:r>
          </a:p>
        </p:txBody>
      </p:sp>
      <p:sp>
        <p:nvSpPr>
          <p:cNvPr id="229" name="Text 9"/>
          <p:cNvSpPr txBox="1"/>
          <p:nvPr/>
        </p:nvSpPr>
        <p:spPr>
          <a:xfrm>
            <a:off x="12201882" y="5368766"/>
            <a:ext cx="576697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Notes</a:t>
            </a:r>
          </a:p>
        </p:txBody>
      </p:sp>
      <p:sp>
        <p:nvSpPr>
          <p:cNvPr id="230" name="Shape 10"/>
          <p:cNvSpPr/>
          <p:nvPr/>
        </p:nvSpPr>
        <p:spPr>
          <a:xfrm>
            <a:off x="801410" y="5875377"/>
            <a:ext cx="13031391" cy="1013224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31" name="Text 11"/>
          <p:cNvSpPr txBox="1"/>
          <p:nvPr/>
        </p:nvSpPr>
        <p:spPr>
          <a:xfrm>
            <a:off x="1028818" y="6019086"/>
            <a:ext cx="1404106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Unique identifier</a:t>
            </a:r>
          </a:p>
        </p:txBody>
      </p:sp>
      <p:sp>
        <p:nvSpPr>
          <p:cNvPr id="232" name="Text 12"/>
          <p:cNvSpPr txBox="1"/>
          <p:nvPr/>
        </p:nvSpPr>
        <p:spPr>
          <a:xfrm>
            <a:off x="2894171" y="6019086"/>
            <a:ext cx="1400295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Name of the client</a:t>
            </a:r>
          </a:p>
        </p:txBody>
      </p:sp>
      <p:sp>
        <p:nvSpPr>
          <p:cNvPr id="233" name="Text 13"/>
          <p:cNvSpPr txBox="1"/>
          <p:nvPr/>
        </p:nvSpPr>
        <p:spPr>
          <a:xfrm>
            <a:off x="4755712" y="6019086"/>
            <a:ext cx="1400295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Contact email</a:t>
            </a:r>
          </a:p>
        </p:txBody>
      </p:sp>
      <p:sp>
        <p:nvSpPr>
          <p:cNvPr id="234" name="Text 14"/>
          <p:cNvSpPr txBox="1"/>
          <p:nvPr/>
        </p:nvSpPr>
        <p:spPr>
          <a:xfrm>
            <a:off x="6617255" y="6019086"/>
            <a:ext cx="1400295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Client phone number</a:t>
            </a:r>
          </a:p>
        </p:txBody>
      </p:sp>
      <p:sp>
        <p:nvSpPr>
          <p:cNvPr id="235" name="Text 15"/>
          <p:cNvSpPr txBox="1"/>
          <p:nvPr/>
        </p:nvSpPr>
        <p:spPr>
          <a:xfrm>
            <a:off x="8478797" y="6019086"/>
            <a:ext cx="1400296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Location details</a:t>
            </a:r>
          </a:p>
        </p:txBody>
      </p:sp>
      <p:sp>
        <p:nvSpPr>
          <p:cNvPr id="236" name="Text 16"/>
          <p:cNvSpPr txBox="1"/>
          <p:nvPr/>
        </p:nvSpPr>
        <p:spPr>
          <a:xfrm>
            <a:off x="10340340" y="6019086"/>
            <a:ext cx="1104956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Date joined</a:t>
            </a:r>
          </a:p>
        </p:txBody>
      </p:sp>
      <p:sp>
        <p:nvSpPr>
          <p:cNvPr id="237" name="Text 17"/>
          <p:cNvSpPr txBox="1"/>
          <p:nvPr/>
        </p:nvSpPr>
        <p:spPr>
          <a:xfrm>
            <a:off x="12201882" y="6019086"/>
            <a:ext cx="1404106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Additional notes</a:t>
            </a:r>
          </a:p>
        </p:txBody>
      </p:sp>
      <p:pic>
        <p:nvPicPr>
          <p:cNvPr id="238" name="Screenshot 2025-03-18 at 9.30.52 AM.png" descr="Screenshot 2025-03-18 at 9.30.5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422" y="-52046"/>
            <a:ext cx="13610148" cy="39891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Text 0"/>
          <p:cNvSpPr txBox="1"/>
          <p:nvPr/>
        </p:nvSpPr>
        <p:spPr>
          <a:xfrm>
            <a:off x="6054780" y="288065"/>
            <a:ext cx="7346158" cy="138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F94CA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Reflection on Learning and Personal Development</a:t>
            </a:r>
          </a:p>
        </p:txBody>
      </p:sp>
      <p:pic>
        <p:nvPicPr>
          <p:cNvPr id="242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7366" y="2350591"/>
            <a:ext cx="566978" cy="566978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Text 1"/>
          <p:cNvSpPr txBox="1"/>
          <p:nvPr/>
        </p:nvSpPr>
        <p:spPr>
          <a:xfrm>
            <a:off x="6169223" y="3414333"/>
            <a:ext cx="2291955" cy="389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Developed a </a:t>
            </a:r>
            <a:r>
              <a:rPr b="1"/>
              <a:t>law firm case management system</a:t>
            </a:r>
            <a:r>
              <a:t> with secure data handling.</a:t>
            </a:r>
          </a:p>
          <a:p>
            <a: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</a:p>
          <a:p>
            <a: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Designed an automated compliance tracking system to ensure regulatory adherence in legal operations.</a:t>
            </a:r>
          </a:p>
        </p:txBody>
      </p:sp>
      <p:pic>
        <p:nvPicPr>
          <p:cNvPr id="244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2304" y="2350591"/>
            <a:ext cx="566978" cy="566978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Text 2"/>
          <p:cNvSpPr txBox="1"/>
          <p:nvPr/>
        </p:nvSpPr>
        <p:spPr>
          <a:xfrm>
            <a:off x="8856820" y="3440229"/>
            <a:ext cx="2292074" cy="4245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Gained expertise in </a:t>
            </a:r>
            <a:r>
              <a:rPr b="1"/>
              <a:t>PHP, MySQL, and frontend technologies</a:t>
            </a:r>
            <a:r>
              <a:t> for web development.</a:t>
            </a:r>
          </a:p>
          <a:p>
            <a: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</a:p>
          <a:p>
            <a: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Developed a comprehensive understanding of MIS-related legal challenges and regulatory compliance requirements.</a:t>
            </a:r>
          </a:p>
        </p:txBody>
      </p:sp>
      <p:pic>
        <p:nvPicPr>
          <p:cNvPr id="246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02273" y="2527150"/>
            <a:ext cx="566978" cy="566978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ext 3"/>
          <p:cNvSpPr txBox="1"/>
          <p:nvPr/>
        </p:nvSpPr>
        <p:spPr>
          <a:xfrm>
            <a:off x="11544537" y="3482492"/>
            <a:ext cx="2291956" cy="4245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Understood the importance of </a:t>
            </a:r>
            <a:r>
              <a:rPr b="1"/>
              <a:t>data validation, authentication, and security</a:t>
            </a:r>
            <a:r>
              <a:t> in web applications.</a:t>
            </a:r>
          </a:p>
          <a:p>
            <a: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</a:p>
          <a:p>
            <a: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Emphasised encryption, access control, and secure coding in web development.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 0"/>
          <p:cNvSpPr txBox="1"/>
          <p:nvPr/>
        </p:nvSpPr>
        <p:spPr>
          <a:xfrm>
            <a:off x="793788" y="760571"/>
            <a:ext cx="10227445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F94CA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Conclusion and Future Enhancements</a:t>
            </a:r>
          </a:p>
        </p:txBody>
      </p:sp>
      <p:sp>
        <p:nvSpPr>
          <p:cNvPr id="250" name="Text 1"/>
          <p:cNvSpPr txBox="1"/>
          <p:nvPr/>
        </p:nvSpPr>
        <p:spPr>
          <a:xfrm>
            <a:off x="1559323" y="2802015"/>
            <a:ext cx="3133168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700"/>
              </a:lnSpc>
              <a:defRPr b="1" sz="22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Simplified Management</a:t>
            </a:r>
          </a:p>
        </p:txBody>
      </p:sp>
      <p:pic>
        <p:nvPicPr>
          <p:cNvPr id="25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2652" y="1922977"/>
            <a:ext cx="4564977" cy="4564977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ext 2"/>
          <p:cNvSpPr txBox="1"/>
          <p:nvPr/>
        </p:nvSpPr>
        <p:spPr>
          <a:xfrm>
            <a:off x="6226731" y="2686049"/>
            <a:ext cx="196342" cy="502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200"/>
              </a:lnSpc>
              <a:defRPr b="1" sz="26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53" name="Text 3"/>
          <p:cNvSpPr txBox="1"/>
          <p:nvPr/>
        </p:nvSpPr>
        <p:spPr>
          <a:xfrm>
            <a:off x="9937790" y="2802015"/>
            <a:ext cx="2606018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Centralised System</a:t>
            </a:r>
          </a:p>
        </p:txBody>
      </p:sp>
      <p:pic>
        <p:nvPicPr>
          <p:cNvPr id="254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32652" y="1922977"/>
            <a:ext cx="4564977" cy="4564977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Text 4"/>
          <p:cNvSpPr txBox="1"/>
          <p:nvPr/>
        </p:nvSpPr>
        <p:spPr>
          <a:xfrm>
            <a:off x="8452604" y="3074551"/>
            <a:ext cx="196342" cy="50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200"/>
              </a:lnSpc>
              <a:defRPr b="1" sz="26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56" name="Text 5"/>
          <p:cNvSpPr txBox="1"/>
          <p:nvPr/>
        </p:nvSpPr>
        <p:spPr>
          <a:xfrm>
            <a:off x="9937790" y="5254585"/>
            <a:ext cx="1798514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Data Security</a:t>
            </a:r>
          </a:p>
        </p:txBody>
      </p:sp>
      <p:pic>
        <p:nvPicPr>
          <p:cNvPr id="257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32652" y="1922977"/>
            <a:ext cx="4564977" cy="4564977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Text 6"/>
          <p:cNvSpPr txBox="1"/>
          <p:nvPr/>
        </p:nvSpPr>
        <p:spPr>
          <a:xfrm>
            <a:off x="8064103" y="5300424"/>
            <a:ext cx="196342" cy="50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200"/>
              </a:lnSpc>
              <a:defRPr b="1" sz="26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59" name="Text 7"/>
          <p:cNvSpPr txBox="1"/>
          <p:nvPr/>
        </p:nvSpPr>
        <p:spPr>
          <a:xfrm>
            <a:off x="2092339" y="5254585"/>
            <a:ext cx="2600152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700"/>
              </a:lnSpc>
              <a:defRPr b="1" sz="22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Improved Workflow</a:t>
            </a:r>
          </a:p>
        </p:txBody>
      </p:sp>
      <p:pic>
        <p:nvPicPr>
          <p:cNvPr id="260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32652" y="1922977"/>
            <a:ext cx="4564977" cy="4564977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Text 8"/>
          <p:cNvSpPr txBox="1"/>
          <p:nvPr/>
        </p:nvSpPr>
        <p:spPr>
          <a:xfrm>
            <a:off x="5838230" y="4911923"/>
            <a:ext cx="196342" cy="50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200"/>
              </a:lnSpc>
              <a:defRPr b="1" sz="26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62" name="Text 9"/>
          <p:cNvSpPr txBox="1"/>
          <p:nvPr/>
        </p:nvSpPr>
        <p:spPr>
          <a:xfrm>
            <a:off x="793790" y="6743103"/>
            <a:ext cx="13042821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This project enhanced productivity by simplifying case management. It provided insights into legal requirements and secure database handling.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 0"/>
          <p:cNvSpPr txBox="1"/>
          <p:nvPr/>
        </p:nvSpPr>
        <p:spPr>
          <a:xfrm>
            <a:off x="793789" y="760571"/>
            <a:ext cx="3025800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F94CA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265" name="Regulating law firm ethics management: an empirical assessment of aninnovation in regulation of the legal profession in New South Wales…"/>
          <p:cNvSpPr txBox="1"/>
          <p:nvPr/>
        </p:nvSpPr>
        <p:spPr>
          <a:xfrm>
            <a:off x="762892" y="1798207"/>
            <a:ext cx="11539108" cy="5273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Regulating law firm ethics management: an empirical assessment of aninnovation in regulation of the legal profession in New South Wales 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  C Parker, T Gordon, S Mark - Journal of law and society, 2010 - Wiley Online Library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Judicial case management: caught in the crossfire 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SS Gentler - Duke LJ, 2010 - HeinOnline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The globalisation of law firms: managerial issues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S Segal‐Horn, A Dean 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… Journal of Service Industry Management, 2007 - emerald.com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Knowledge management practice in Scottish law firms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L Hunter, P Beaumont, M Lee - Human Resource Management …, 2002 - Wiley Online Library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Institutional change in large law firms: A resource dependency and institutional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perspective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PD Sheer, K Lee - Academy of Management journal, 2002 - journals.aom.org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Text 0"/>
          <p:cNvSpPr txBox="1"/>
          <p:nvPr/>
        </p:nvSpPr>
        <p:spPr>
          <a:xfrm>
            <a:off x="771049" y="688889"/>
            <a:ext cx="7601902" cy="1360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94CA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Law Firms Case Management System</a:t>
            </a:r>
          </a:p>
        </p:txBody>
      </p:sp>
      <p:sp>
        <p:nvSpPr>
          <p:cNvPr id="126" name="Text 1"/>
          <p:cNvSpPr txBox="1"/>
          <p:nvPr/>
        </p:nvSpPr>
        <p:spPr>
          <a:xfrm>
            <a:off x="771049" y="2834638"/>
            <a:ext cx="7601902" cy="666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700"/>
              </a:lnSpc>
              <a:defRPr b="1"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Definition:</a:t>
            </a:r>
            <a:r>
              <a:rPr b="0"/>
              <a:t> A Management Information System (MIS) collects, manages, and analyses data to facilitate informed decision-making within an organisation.</a:t>
            </a:r>
          </a:p>
        </p:txBody>
      </p:sp>
      <p:sp>
        <p:nvSpPr>
          <p:cNvPr id="127" name="Text 2"/>
          <p:cNvSpPr txBox="1"/>
          <p:nvPr/>
        </p:nvSpPr>
        <p:spPr>
          <a:xfrm>
            <a:off x="771049" y="3787259"/>
            <a:ext cx="7601902" cy="1009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700"/>
              </a:lnSpc>
              <a:defRPr b="1"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Application:</a:t>
            </a:r>
            <a:r>
              <a:rPr b="0"/>
              <a:t> Law firms utilise MIS through Case Management Systems to streamline legal workflows, enhance case tracking, and improve client communication.</a:t>
            </a:r>
          </a:p>
        </p:txBody>
      </p:sp>
      <p:sp>
        <p:nvSpPr>
          <p:cNvPr id="128" name="Text 3"/>
          <p:cNvSpPr txBox="1"/>
          <p:nvPr/>
        </p:nvSpPr>
        <p:spPr>
          <a:xfrm>
            <a:off x="771049" y="5092303"/>
            <a:ext cx="7601902" cy="666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700"/>
              </a:lnSpc>
              <a:defRPr b="1"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Background:</a:t>
            </a:r>
            <a:r>
              <a:rPr b="0"/>
              <a:t> Traditional law firms often face inefficiencies, missed deadlines, and security risks due to reliance on manual case management processes.</a:t>
            </a:r>
          </a:p>
        </p:txBody>
      </p:sp>
      <p:sp>
        <p:nvSpPr>
          <p:cNvPr id="129" name="Text 4"/>
          <p:cNvSpPr txBox="1"/>
          <p:nvPr/>
        </p:nvSpPr>
        <p:spPr>
          <a:xfrm>
            <a:off x="771049" y="6397347"/>
            <a:ext cx="7601902" cy="666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700"/>
              </a:lnSpc>
              <a:defRPr b="1"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Industry Trend:</a:t>
            </a:r>
            <a:r>
              <a:rPr b="0"/>
              <a:t> The legal sector is progressively embracing digital solutions to boost productivity and operational effectiveness.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0"/>
          <p:cNvSpPr txBox="1"/>
          <p:nvPr/>
        </p:nvSpPr>
        <p:spPr>
          <a:xfrm>
            <a:off x="771049" y="364865"/>
            <a:ext cx="7601902" cy="674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94CA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132" name="Text 1"/>
          <p:cNvSpPr txBox="1"/>
          <p:nvPr/>
        </p:nvSpPr>
        <p:spPr>
          <a:xfrm>
            <a:off x="742872" y="1496279"/>
            <a:ext cx="13639938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lnSpc>
                <a:spcPct val="50000"/>
              </a:lnSpc>
              <a:spcBef>
                <a:spcPts val="1200"/>
              </a:spcBef>
              <a:defRPr b="1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Management Information Systems  are vital for decision-making, data management, and business operations in the digital era.</a:t>
            </a:r>
          </a:p>
          <a:p>
            <a:pPr defTabSz="457200">
              <a:lnSpc>
                <a:spcPct val="50000"/>
              </a:lnSpc>
              <a:spcBef>
                <a:spcPts val="1200"/>
              </a:spcBef>
              <a:defRPr b="1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Growing reliance on technology has led to legal and ethical challenges that organisations must address.</a:t>
            </a:r>
          </a:p>
          <a:p>
            <a:pPr defTabSz="457200">
              <a:lnSpc>
                <a:spcPct val="50000"/>
              </a:lnSpc>
              <a:spcBef>
                <a:spcPts val="1200"/>
              </a:spcBef>
              <a:defRPr b="1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pPr>
          </a:p>
          <a:p>
            <a:pPr defTabSz="457200">
              <a:spcBef>
                <a:spcPts val="1200"/>
              </a:spcBef>
              <a:defRPr b="1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Common legal issues in MIS include:</a:t>
            </a:r>
          </a:p>
          <a:p>
            <a:pPr marL="457200" indent="-317500" defTabSz="457200">
              <a:buSzPct val="100000"/>
              <a:buFont typeface="Times Roman"/>
              <a:buChar char="•"/>
              <a:defRPr b="1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Data Privacy &amp; Security </a:t>
            </a:r>
          </a:p>
          <a:p>
            <a:pPr marL="457200" indent="-317500" defTabSz="457200">
              <a:buSzPct val="100000"/>
              <a:buFont typeface="Times Roman"/>
              <a:buChar char="•"/>
              <a:defRPr b="1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Cybersecurity Threats </a:t>
            </a:r>
          </a:p>
          <a:p>
            <a:pPr marL="457200" indent="-317500" defTabSz="457200">
              <a:buSzPct val="100000"/>
              <a:buFont typeface="Times Roman"/>
              <a:buChar char="•"/>
              <a:defRPr b="1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Intellectual Property Rights </a:t>
            </a:r>
          </a:p>
          <a:p>
            <a:pPr marL="457200" indent="-317500" defTabSz="457200">
              <a:buSzPct val="100000"/>
              <a:buFont typeface="Times Roman"/>
              <a:buChar char="•"/>
              <a:defRPr b="1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Regulatory Compliance </a:t>
            </a:r>
          </a:p>
          <a:p>
            <a:pPr defTabSz="457200">
              <a:defRPr b="1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pPr>
          </a:p>
          <a:p>
            <a:pPr defTabSz="457200">
              <a:spcBef>
                <a:spcPts val="1200"/>
              </a:spcBef>
              <a:defRPr b="1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Project Focus:</a:t>
            </a:r>
          </a:p>
          <a:p>
            <a:pPr marL="457200" indent="-317500" defTabSz="457200">
              <a:buSzPct val="100000"/>
              <a:buFont typeface="Times Roman"/>
              <a:buChar char="•"/>
              <a:defRPr b="1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Analysis of a legal case related to MIS.</a:t>
            </a:r>
          </a:p>
          <a:p>
            <a:pPr marL="457200" indent="-317500" defTabSz="457200">
              <a:buSzPct val="100000"/>
              <a:buFont typeface="Times Roman"/>
              <a:buChar char="•"/>
              <a:defRPr b="1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Examining its impact on business operations, regulatory frameworks, and technological advancements.</a:t>
            </a:r>
          </a:p>
          <a:p>
            <a:pPr defTabSz="457200">
              <a:defRPr b="1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pPr>
          </a:p>
          <a:p>
            <a:pPr defTabSz="457200">
              <a:spcBef>
                <a:spcPts val="1200"/>
              </a:spcBef>
              <a:defRPr b="1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Scope of Study:</a:t>
            </a:r>
          </a:p>
          <a:p>
            <a:pPr marL="457200" indent="-317500" defTabSz="457200">
              <a:buSzPct val="100000"/>
              <a:buFont typeface="Times Roman"/>
              <a:buChar char="•"/>
              <a:defRPr b="1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Background Information on the selected case.</a:t>
            </a:r>
          </a:p>
          <a:p>
            <a:pPr marL="457200" indent="-317500" defTabSz="457200">
              <a:buSzPct val="100000"/>
              <a:buFont typeface="Times Roman"/>
              <a:buChar char="•"/>
              <a:defRPr b="1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Project Objectives &amp; Significance.</a:t>
            </a:r>
          </a:p>
          <a:p>
            <a:pPr marL="457200" indent="-317500" defTabSz="457200">
              <a:buSzPct val="100000"/>
              <a:buFont typeface="Times Roman"/>
              <a:buChar char="•"/>
              <a:defRPr b="1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Scope of Work &amp; Methodology.</a:t>
            </a:r>
          </a:p>
          <a:p>
            <a:pPr defTabSz="457200">
              <a:defRPr b="1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pPr>
          </a:p>
          <a:p>
            <a:pPr defTabSz="457200">
              <a:spcBef>
                <a:spcPts val="1200"/>
              </a:spcBef>
              <a:defRPr b="1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Outcome:</a:t>
            </a:r>
          </a:p>
          <a:p>
            <a:pPr marL="457200" indent="-317500" defTabSz="457200">
              <a:buSzPct val="100000"/>
              <a:buFont typeface="Times Roman"/>
              <a:buChar char="•"/>
              <a:defRPr b="1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Bridge the gap between technology &amp; law.</a:t>
            </a:r>
          </a:p>
          <a:p>
            <a:pPr marL="457200" indent="-317500" defTabSz="457200">
              <a:buSzPct val="100000"/>
              <a:buFont typeface="Times Roman"/>
              <a:buChar char="•"/>
              <a:defRPr b="1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pPr>
            <a:r>
              <a:t>Help organisation's align MIS practices with legal requirements.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 0"/>
          <p:cNvSpPr txBox="1"/>
          <p:nvPr/>
        </p:nvSpPr>
        <p:spPr>
          <a:xfrm>
            <a:off x="793789" y="1791533"/>
            <a:ext cx="9462642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F94CA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Problem Identification and Analysis</a:t>
            </a:r>
          </a:p>
        </p:txBody>
      </p:sp>
      <p:sp>
        <p:nvSpPr>
          <p:cNvPr id="135" name="Text 1"/>
          <p:cNvSpPr txBox="1"/>
          <p:nvPr/>
        </p:nvSpPr>
        <p:spPr>
          <a:xfrm>
            <a:off x="793788" y="3067287"/>
            <a:ext cx="3583237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F94CA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Description of the Problem</a:t>
            </a:r>
          </a:p>
        </p:txBody>
      </p:sp>
      <p:sp>
        <p:nvSpPr>
          <p:cNvPr id="136" name="Text 2"/>
          <p:cNvSpPr txBox="1"/>
          <p:nvPr/>
        </p:nvSpPr>
        <p:spPr>
          <a:xfrm>
            <a:off x="793788" y="3648431"/>
            <a:ext cx="6244713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Traditional law firms face </a:t>
            </a:r>
            <a:r>
              <a:rPr b="1"/>
              <a:t>inefficiencies in case management</a:t>
            </a:r>
            <a:r>
              <a:t> due to reliance on </a:t>
            </a:r>
            <a:r>
              <a:rPr b="1"/>
              <a:t>manual processes</a:t>
            </a:r>
            <a:r>
              <a:t>.</a:t>
            </a:r>
          </a:p>
        </p:txBody>
      </p:sp>
      <p:sp>
        <p:nvSpPr>
          <p:cNvPr id="137" name="Text 3"/>
          <p:cNvSpPr txBox="1"/>
          <p:nvPr/>
        </p:nvSpPr>
        <p:spPr>
          <a:xfrm>
            <a:off x="793788" y="4578310"/>
            <a:ext cx="6244713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Lawyers struggle with </a:t>
            </a:r>
            <a:r>
              <a:rPr b="1"/>
              <a:t>tracking case progress</a:t>
            </a:r>
            <a:r>
              <a:t>, </a:t>
            </a:r>
            <a:r>
              <a:rPr b="1"/>
              <a:t>managing legal documents</a:t>
            </a:r>
            <a:r>
              <a:t>, and </a:t>
            </a:r>
            <a:r>
              <a:rPr b="1"/>
              <a:t>meeting deadlines</a:t>
            </a:r>
            <a:r>
              <a:t>.</a:t>
            </a:r>
          </a:p>
        </p:txBody>
      </p:sp>
      <p:sp>
        <p:nvSpPr>
          <p:cNvPr id="138" name="Text 4"/>
          <p:cNvSpPr txBox="1"/>
          <p:nvPr/>
        </p:nvSpPr>
        <p:spPr>
          <a:xfrm>
            <a:off x="793788" y="5508187"/>
            <a:ext cx="6244713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b="1"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Poor client communication</a:t>
            </a:r>
            <a:r>
              <a:rPr b="0"/>
              <a:t> and </a:t>
            </a:r>
            <a:r>
              <a:t>billing issues</a:t>
            </a:r>
            <a:r>
              <a:rPr b="0"/>
              <a:t> lead to dissatisfaction and financial losses.</a:t>
            </a:r>
          </a:p>
        </p:txBody>
      </p:sp>
      <p:sp>
        <p:nvSpPr>
          <p:cNvPr id="139" name="Text 5"/>
          <p:cNvSpPr txBox="1"/>
          <p:nvPr/>
        </p:nvSpPr>
        <p:spPr>
          <a:xfrm>
            <a:off x="7599519" y="3067287"/>
            <a:ext cx="4064547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F94CA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Evidence and Supporting Data</a:t>
            </a:r>
          </a:p>
        </p:txBody>
      </p:sp>
      <p:sp>
        <p:nvSpPr>
          <p:cNvPr id="140" name="Text 6"/>
          <p:cNvSpPr txBox="1"/>
          <p:nvPr/>
        </p:nvSpPr>
        <p:spPr>
          <a:xfrm>
            <a:off x="7599519" y="3648431"/>
            <a:ext cx="6244711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b="1"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80% of legal professionals</a:t>
            </a:r>
            <a:r>
              <a:rPr b="0"/>
              <a:t> report that manual paperwork </a:t>
            </a:r>
            <a:r>
              <a:t>reduces efficiency</a:t>
            </a:r>
            <a:r>
              <a:rPr b="0"/>
              <a:t>.</a:t>
            </a:r>
          </a:p>
        </p:txBody>
      </p:sp>
      <p:sp>
        <p:nvSpPr>
          <p:cNvPr id="141" name="Text 7"/>
          <p:cNvSpPr txBox="1"/>
          <p:nvPr/>
        </p:nvSpPr>
        <p:spPr>
          <a:xfrm>
            <a:off x="7599519" y="4453532"/>
            <a:ext cx="6244711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b="1"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50% of law firms</a:t>
            </a:r>
            <a:r>
              <a:rPr b="0"/>
              <a:t> experience </a:t>
            </a:r>
            <a:r>
              <a:t>missed case deadlines</a:t>
            </a:r>
            <a:r>
              <a:rPr b="0"/>
              <a:t> due to lack of automated reminders.</a:t>
            </a:r>
          </a:p>
        </p:txBody>
      </p:sp>
      <p:sp>
        <p:nvSpPr>
          <p:cNvPr id="142" name="Text 8"/>
          <p:cNvSpPr txBox="1"/>
          <p:nvPr/>
        </p:nvSpPr>
        <p:spPr>
          <a:xfrm>
            <a:off x="7599519" y="5258632"/>
            <a:ext cx="6244711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b="1"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Data breaches in legal firms</a:t>
            </a:r>
            <a:r>
              <a:rPr b="0"/>
              <a:t> have increased by </a:t>
            </a:r>
            <a:r>
              <a:t>25%</a:t>
            </a:r>
            <a:r>
              <a:rPr b="0"/>
              <a:t> due to poor document security.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0"/>
          <p:cNvSpPr txBox="1"/>
          <p:nvPr/>
        </p:nvSpPr>
        <p:spPr>
          <a:xfrm>
            <a:off x="793789" y="1791533"/>
            <a:ext cx="9462642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F94CA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Problem Identification and Analysis</a:t>
            </a:r>
          </a:p>
        </p:txBody>
      </p:sp>
      <p:sp>
        <p:nvSpPr>
          <p:cNvPr id="145" name="Text 1"/>
          <p:cNvSpPr txBox="1"/>
          <p:nvPr/>
        </p:nvSpPr>
        <p:spPr>
          <a:xfrm>
            <a:off x="793788" y="3067287"/>
            <a:ext cx="2357588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F94CA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Key Stakeholders</a:t>
            </a:r>
          </a:p>
        </p:txBody>
      </p:sp>
      <p:sp>
        <p:nvSpPr>
          <p:cNvPr id="146" name="Text 2"/>
          <p:cNvSpPr txBox="1"/>
          <p:nvPr/>
        </p:nvSpPr>
        <p:spPr>
          <a:xfrm>
            <a:off x="793788" y="3648431"/>
            <a:ext cx="6244713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Businesses rely on MIS for data management, operational efficiency, and strategic decision-making.</a:t>
            </a:r>
          </a:p>
        </p:txBody>
      </p:sp>
      <p:sp>
        <p:nvSpPr>
          <p:cNvPr id="147" name="Text 3"/>
          <p:cNvSpPr txBox="1"/>
          <p:nvPr/>
        </p:nvSpPr>
        <p:spPr>
          <a:xfrm>
            <a:off x="793788" y="4578310"/>
            <a:ext cx="6244713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Responsible for </a:t>
            </a:r>
            <a:r>
              <a:rPr b="1"/>
              <a:t>enforcing laws and regulations</a:t>
            </a:r>
            <a:r>
              <a:t> related to MIS, cybersecurity, and data privacy.</a:t>
            </a:r>
          </a:p>
        </p:txBody>
      </p:sp>
      <p:sp>
        <p:nvSpPr>
          <p:cNvPr id="148" name="Text 4"/>
          <p:cNvSpPr txBox="1"/>
          <p:nvPr/>
        </p:nvSpPr>
        <p:spPr>
          <a:xfrm>
            <a:off x="793788" y="5508187"/>
            <a:ext cx="6244713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b="1"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Provide legal counsel and compliance strategies to organisations dealing with MIS legal challenges.</a:t>
            </a:r>
          </a:p>
        </p:txBody>
      </p:sp>
      <p:sp>
        <p:nvSpPr>
          <p:cNvPr id="149" name="Text 5"/>
          <p:cNvSpPr txBox="1"/>
          <p:nvPr/>
        </p:nvSpPr>
        <p:spPr>
          <a:xfrm>
            <a:off x="7599519" y="3067287"/>
            <a:ext cx="2512431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F94CA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Research Findings</a:t>
            </a:r>
          </a:p>
        </p:txBody>
      </p:sp>
      <p:sp>
        <p:nvSpPr>
          <p:cNvPr id="150" name="Text 6"/>
          <p:cNvSpPr txBox="1"/>
          <p:nvPr/>
        </p:nvSpPr>
        <p:spPr>
          <a:xfrm>
            <a:off x="7599519" y="3648431"/>
            <a:ext cx="6244711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b="1"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Financial penalties due to non-compliance with data protection laws.</a:t>
            </a:r>
          </a:p>
        </p:txBody>
      </p:sp>
      <p:sp>
        <p:nvSpPr>
          <p:cNvPr id="151" name="Text 7"/>
          <p:cNvSpPr txBox="1"/>
          <p:nvPr/>
        </p:nvSpPr>
        <p:spPr>
          <a:xfrm>
            <a:off x="7599519" y="4453532"/>
            <a:ext cx="6244711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Companies facing lawsuits for </a:t>
            </a:r>
            <a:r>
              <a:rPr b="1"/>
              <a:t>unethical data collection and surveillance practices</a:t>
            </a:r>
            <a:r>
              <a:t>.</a:t>
            </a:r>
          </a:p>
        </p:txBody>
      </p:sp>
      <p:sp>
        <p:nvSpPr>
          <p:cNvPr id="152" name="Text 8"/>
          <p:cNvSpPr txBox="1"/>
          <p:nvPr/>
        </p:nvSpPr>
        <p:spPr>
          <a:xfrm>
            <a:off x="7599519" y="5258632"/>
            <a:ext cx="6244711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Businesses must adopt </a:t>
            </a:r>
            <a:r>
              <a:rPr b="1"/>
              <a:t>advanced data security measures</a:t>
            </a:r>
            <a:r>
              <a:t>, including </a:t>
            </a:r>
            <a:r>
              <a:rPr b="1"/>
              <a:t>encryption, multi-factor authentication, and secure cloud storage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 0"/>
          <p:cNvSpPr txBox="1"/>
          <p:nvPr/>
        </p:nvSpPr>
        <p:spPr>
          <a:xfrm>
            <a:off x="793790" y="731043"/>
            <a:ext cx="7556421" cy="1385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F94CA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Solution Design and Implementation</a:t>
            </a:r>
          </a:p>
        </p:txBody>
      </p:sp>
      <p:pic>
        <p:nvPicPr>
          <p:cNvPr id="155" name="Image 1" descr="Imag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90" y="2488763"/>
            <a:ext cx="1134072" cy="136088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ext 1"/>
          <p:cNvSpPr txBox="1"/>
          <p:nvPr/>
        </p:nvSpPr>
        <p:spPr>
          <a:xfrm>
            <a:off x="2268021" y="2715578"/>
            <a:ext cx="2937124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Requirement Analysis</a:t>
            </a:r>
          </a:p>
        </p:txBody>
      </p:sp>
      <p:sp>
        <p:nvSpPr>
          <p:cNvPr id="157" name="Text 2"/>
          <p:cNvSpPr txBox="1"/>
          <p:nvPr/>
        </p:nvSpPr>
        <p:spPr>
          <a:xfrm>
            <a:off x="2268021" y="3205995"/>
            <a:ext cx="5101531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Identified challenges in traditional case management.</a:t>
            </a:r>
          </a:p>
        </p:txBody>
      </p:sp>
      <p:pic>
        <p:nvPicPr>
          <p:cNvPr id="158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790" y="3849647"/>
            <a:ext cx="1134072" cy="1669854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ext 3"/>
          <p:cNvSpPr txBox="1"/>
          <p:nvPr/>
        </p:nvSpPr>
        <p:spPr>
          <a:xfrm>
            <a:off x="2268021" y="4076462"/>
            <a:ext cx="3729075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System Architecture Design</a:t>
            </a:r>
          </a:p>
        </p:txBody>
      </p:sp>
      <p:sp>
        <p:nvSpPr>
          <p:cNvPr id="160" name="Text 4"/>
          <p:cNvSpPr txBox="1"/>
          <p:nvPr/>
        </p:nvSpPr>
        <p:spPr>
          <a:xfrm>
            <a:off x="2268020" y="4543564"/>
            <a:ext cx="6082193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Developed a structured framework for case tracking, document management, and billing.</a:t>
            </a:r>
          </a:p>
        </p:txBody>
      </p:sp>
      <p:pic>
        <p:nvPicPr>
          <p:cNvPr id="161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3790" y="5519499"/>
            <a:ext cx="1134072" cy="13608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ext 5"/>
          <p:cNvSpPr txBox="1"/>
          <p:nvPr/>
        </p:nvSpPr>
        <p:spPr>
          <a:xfrm>
            <a:off x="2268022" y="5746312"/>
            <a:ext cx="314872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Prototype Development</a:t>
            </a:r>
          </a:p>
        </p:txBody>
      </p:sp>
      <p:sp>
        <p:nvSpPr>
          <p:cNvPr id="163" name="Text 6"/>
          <p:cNvSpPr txBox="1"/>
          <p:nvPr/>
        </p:nvSpPr>
        <p:spPr>
          <a:xfrm>
            <a:off x="2268021" y="6236732"/>
            <a:ext cx="5197358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Created an interactive model for testing and feedback.</a:t>
            </a:r>
          </a:p>
        </p:txBody>
      </p:sp>
      <p:sp>
        <p:nvSpPr>
          <p:cNvPr id="164" name="Text 7"/>
          <p:cNvSpPr txBox="1"/>
          <p:nvPr/>
        </p:nvSpPr>
        <p:spPr>
          <a:xfrm>
            <a:off x="9866469" y="1486769"/>
            <a:ext cx="3148721" cy="357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2800"/>
              </a:lnSpc>
              <a:defRPr b="1" sz="25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Tools </a:t>
            </a:r>
            <a:r>
              <a:rPr sz="2200"/>
              <a:t>Used</a:t>
            </a:r>
            <a:r>
              <a:rPr b="0"/>
              <a:t> </a:t>
            </a:r>
          </a:p>
        </p:txBody>
      </p:sp>
      <p:pic>
        <p:nvPicPr>
          <p:cNvPr id="165" name="Image 1" descr="Imag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6051" y="2488763"/>
            <a:ext cx="1134072" cy="1360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2334" y="3844173"/>
            <a:ext cx="1141507" cy="1680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86051" y="5519499"/>
            <a:ext cx="1134072" cy="1360886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PHP"/>
          <p:cNvSpPr txBox="1"/>
          <p:nvPr/>
        </p:nvSpPr>
        <p:spPr>
          <a:xfrm>
            <a:off x="9934188" y="2509035"/>
            <a:ext cx="678628" cy="42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PHP</a:t>
            </a:r>
          </a:p>
        </p:txBody>
      </p:sp>
      <p:sp>
        <p:nvSpPr>
          <p:cNvPr id="169" name="Text 2"/>
          <p:cNvSpPr txBox="1"/>
          <p:nvPr/>
        </p:nvSpPr>
        <p:spPr>
          <a:xfrm>
            <a:off x="9988460" y="2824338"/>
            <a:ext cx="4462674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Identified challenges in traditional case management.</a:t>
            </a:r>
          </a:p>
        </p:txBody>
      </p:sp>
      <p:sp>
        <p:nvSpPr>
          <p:cNvPr id="170" name="MySQL"/>
          <p:cNvSpPr txBox="1"/>
          <p:nvPr/>
        </p:nvSpPr>
        <p:spPr>
          <a:xfrm>
            <a:off x="9948277" y="3817998"/>
            <a:ext cx="1066623" cy="42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MySQL</a:t>
            </a:r>
          </a:p>
        </p:txBody>
      </p:sp>
      <p:sp>
        <p:nvSpPr>
          <p:cNvPr id="171" name="Text 2"/>
          <p:cNvSpPr txBox="1"/>
          <p:nvPr/>
        </p:nvSpPr>
        <p:spPr>
          <a:xfrm>
            <a:off x="9988460" y="4161906"/>
            <a:ext cx="4560023" cy="104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An open-source relational database management system used for storing and managing data.</a:t>
            </a:r>
          </a:p>
        </p:txBody>
      </p:sp>
      <p:sp>
        <p:nvSpPr>
          <p:cNvPr id="172" name="AWS"/>
          <p:cNvSpPr txBox="1"/>
          <p:nvPr/>
        </p:nvSpPr>
        <p:spPr>
          <a:xfrm>
            <a:off x="9948277" y="5438327"/>
            <a:ext cx="740701" cy="42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AWS</a:t>
            </a:r>
          </a:p>
        </p:txBody>
      </p:sp>
      <p:sp>
        <p:nvSpPr>
          <p:cNvPr id="173" name="Text 2"/>
          <p:cNvSpPr txBox="1"/>
          <p:nvPr/>
        </p:nvSpPr>
        <p:spPr>
          <a:xfrm>
            <a:off x="9988460" y="5855075"/>
            <a:ext cx="4462674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pPr/>
            <a:r>
              <a:t>A cloud computing platform by Amazon that provides scalable computing, storage.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 0"/>
          <p:cNvSpPr txBox="1"/>
          <p:nvPr/>
        </p:nvSpPr>
        <p:spPr>
          <a:xfrm>
            <a:off x="765613" y="815572"/>
            <a:ext cx="11026917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F94CA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Solution Design and Implementation</a:t>
            </a:r>
          </a:p>
        </p:txBody>
      </p:sp>
      <p:sp>
        <p:nvSpPr>
          <p:cNvPr id="176" name="Compliance-Driven MIS Framework ensures legal adherence to GDPR, CCPA, and HIPAA.…"/>
          <p:cNvSpPr txBox="1"/>
          <p:nvPr/>
        </p:nvSpPr>
        <p:spPr>
          <a:xfrm>
            <a:off x="819244" y="2753725"/>
            <a:ext cx="11579186" cy="156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70446" indent="-170446" defTabSz="457200">
              <a:spcBef>
                <a:spcPts val="1200"/>
              </a:spcBef>
              <a:buSzPct val="100000"/>
              <a:buChar char="•"/>
              <a:defRPr sz="1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Compliance-Driven MIS Framework ensures legal adherence to GDPR, CCPA, and HIPAA.</a:t>
            </a:r>
          </a:p>
          <a:p>
            <a:pPr marL="170446" indent="-170446" defTabSz="457200">
              <a:spcBef>
                <a:spcPts val="1200"/>
              </a:spcBef>
              <a:buSzPct val="100000"/>
              <a:buChar char="•"/>
              <a:defRPr sz="1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Advanced Security &amp; Risk Management integrates encryption, RBAC, audit logs, and AI-driven compliance monitoring.</a:t>
            </a:r>
          </a:p>
          <a:p>
            <a:pPr marL="170446" indent="-170446" defTabSz="457200">
              <a:spcBef>
                <a:spcPts val="1200"/>
              </a:spcBef>
              <a:buSzPct val="100000"/>
              <a:buChar char="•"/>
              <a:defRPr sz="1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Cloud-Powered Scalability &amp; Reliability leverages AWS for disaster recovery, data protection, and automated backups.</a:t>
            </a:r>
          </a:p>
          <a:p>
            <a:pPr marL="170446" indent="-170446" defTabSz="457200">
              <a:spcBef>
                <a:spcPts val="1200"/>
              </a:spcBef>
              <a:buSzPct val="100000"/>
              <a:buChar char="•"/>
              <a:defRPr sz="1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User-Centric &amp; Efficient System improves transparency, security (MFA), and operational efficiency. </a:t>
            </a:r>
          </a:p>
        </p:txBody>
      </p:sp>
      <p:sp>
        <p:nvSpPr>
          <p:cNvPr id="177" name="Solution Overview"/>
          <p:cNvSpPr txBox="1"/>
          <p:nvPr/>
        </p:nvSpPr>
        <p:spPr>
          <a:xfrm>
            <a:off x="791069" y="2070979"/>
            <a:ext cx="2541658" cy="42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Solution Overview</a:t>
            </a:r>
          </a:p>
        </p:txBody>
      </p:sp>
      <p:sp>
        <p:nvSpPr>
          <p:cNvPr id="178" name="Application of Engineering Standards"/>
          <p:cNvSpPr txBox="1"/>
          <p:nvPr/>
        </p:nvSpPr>
        <p:spPr>
          <a:xfrm>
            <a:off x="805156" y="4732965"/>
            <a:ext cx="5102644" cy="42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Application of Engineering Standards</a:t>
            </a:r>
          </a:p>
        </p:txBody>
      </p:sp>
      <p:sp>
        <p:nvSpPr>
          <p:cNvPr id="179" name="Data Security &amp; Privacy Compliance follows ISO/IEC 27001, GDPR, and CCPA to protect sensitive data and ensure legal compliance.…"/>
          <p:cNvSpPr txBox="1"/>
          <p:nvPr/>
        </p:nvSpPr>
        <p:spPr>
          <a:xfrm>
            <a:off x="847421" y="5456502"/>
            <a:ext cx="13543844" cy="232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70446" indent="-170446" defTabSz="457200">
              <a:spcBef>
                <a:spcPts val="1200"/>
              </a:spcBef>
              <a:buSzPct val="100000"/>
              <a:buChar char="•"/>
              <a:defRPr sz="1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Data Security &amp; Privacy Compliance follows ISO/IEC 27001, GDPR, and CCPA to protect sensitive data and ensure legal compliance.</a:t>
            </a:r>
          </a:p>
          <a:p>
            <a:pPr marL="170446" indent="-170446" defTabSz="457200">
              <a:spcBef>
                <a:spcPts val="1200"/>
              </a:spcBef>
              <a:buSzPct val="100000"/>
              <a:buChar char="•"/>
              <a:defRPr sz="1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Robust Software Development &amp; Testing adheres to IEEE 829 and ISO/IEC 12207 for structured testing and high-quality software engineering.</a:t>
            </a:r>
          </a:p>
          <a:p>
            <a:pPr marL="170446" indent="-170446" defTabSz="457200">
              <a:spcBef>
                <a:spcPts val="1200"/>
              </a:spcBef>
              <a:buSzPct val="100000"/>
              <a:buChar char="•"/>
              <a:defRPr sz="1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 Cloud &amp; Network Security Best Practices leverage AWS Well-Architected Framework and NIST Cybersecurity Framework for secure, scalable MIS solutions.</a:t>
            </a:r>
          </a:p>
          <a:p>
            <a:pPr marL="170446" indent="-170446" defTabSz="457200">
              <a:spcBef>
                <a:spcPts val="1200"/>
              </a:spcBef>
              <a:buSzPct val="100000"/>
              <a:buChar char="•"/>
              <a:defRPr sz="1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Ethical AI &amp; Database Standards implement IEEE P7001, ISO/IEC 23894, ACID properties, and W3C standards for reliable, explainable, and secure automation..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Text 0"/>
          <p:cNvSpPr txBox="1"/>
          <p:nvPr/>
        </p:nvSpPr>
        <p:spPr>
          <a:xfrm>
            <a:off x="793790" y="1473994"/>
            <a:ext cx="7556421" cy="1385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F94CA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Evaluation of the System's Impact</a:t>
            </a:r>
          </a:p>
        </p:txBody>
      </p:sp>
      <p:sp>
        <p:nvSpPr>
          <p:cNvPr id="183" name="Shape 1"/>
          <p:cNvSpPr/>
          <p:nvPr/>
        </p:nvSpPr>
        <p:spPr>
          <a:xfrm>
            <a:off x="793790" y="3486863"/>
            <a:ext cx="510304" cy="510304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84" name="Text 2"/>
          <p:cNvSpPr txBox="1"/>
          <p:nvPr/>
        </p:nvSpPr>
        <p:spPr>
          <a:xfrm>
            <a:off x="950769" y="3529369"/>
            <a:ext cx="196343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b="1" sz="26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85" name="Text 3"/>
          <p:cNvSpPr txBox="1"/>
          <p:nvPr/>
        </p:nvSpPr>
        <p:spPr>
          <a:xfrm>
            <a:off x="1530905" y="3486863"/>
            <a:ext cx="2714886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Increased Efficiency</a:t>
            </a:r>
          </a:p>
        </p:txBody>
      </p:sp>
      <p:sp>
        <p:nvSpPr>
          <p:cNvPr id="186" name="Text 4"/>
          <p:cNvSpPr txBox="1"/>
          <p:nvPr/>
        </p:nvSpPr>
        <p:spPr>
          <a:xfrm>
            <a:off x="1530905" y="3977282"/>
            <a:ext cx="2927750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Case processing time reduced by </a:t>
            </a:r>
            <a:r>
              <a:rPr b="1"/>
              <a:t>40%</a:t>
            </a:r>
            <a:r>
              <a:t> through automation.</a:t>
            </a:r>
          </a:p>
        </p:txBody>
      </p:sp>
      <p:sp>
        <p:nvSpPr>
          <p:cNvPr id="187" name="Shape 5"/>
          <p:cNvSpPr/>
          <p:nvPr/>
        </p:nvSpPr>
        <p:spPr>
          <a:xfrm>
            <a:off x="4685467" y="3486863"/>
            <a:ext cx="510304" cy="510304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88" name="Text 6"/>
          <p:cNvSpPr txBox="1"/>
          <p:nvPr/>
        </p:nvSpPr>
        <p:spPr>
          <a:xfrm>
            <a:off x="4842447" y="3529369"/>
            <a:ext cx="196342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b="1" sz="26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89" name="Text 7"/>
          <p:cNvSpPr txBox="1"/>
          <p:nvPr/>
        </p:nvSpPr>
        <p:spPr>
          <a:xfrm>
            <a:off x="5422582" y="3486863"/>
            <a:ext cx="2927749" cy="681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Improved Client Satisfaction</a:t>
            </a:r>
          </a:p>
        </p:txBody>
      </p:sp>
      <p:sp>
        <p:nvSpPr>
          <p:cNvPr id="190" name="Text 8"/>
          <p:cNvSpPr txBox="1"/>
          <p:nvPr/>
        </p:nvSpPr>
        <p:spPr>
          <a:xfrm>
            <a:off x="5422582" y="4331613"/>
            <a:ext cx="2927749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b="1"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Real-time case updates</a:t>
            </a:r>
            <a:r>
              <a:rPr b="0"/>
              <a:t> led to </a:t>
            </a:r>
            <a:r>
              <a:t>25% better client engagement</a:t>
            </a:r>
            <a:r>
              <a:rPr b="0"/>
              <a:t>.</a:t>
            </a:r>
          </a:p>
        </p:txBody>
      </p:sp>
      <p:sp>
        <p:nvSpPr>
          <p:cNvPr id="191" name="Shape 9"/>
          <p:cNvSpPr/>
          <p:nvPr/>
        </p:nvSpPr>
        <p:spPr>
          <a:xfrm>
            <a:off x="793790" y="5902285"/>
            <a:ext cx="510304" cy="510304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92" name="Text 10"/>
          <p:cNvSpPr txBox="1"/>
          <p:nvPr/>
        </p:nvSpPr>
        <p:spPr>
          <a:xfrm>
            <a:off x="950769" y="5944791"/>
            <a:ext cx="196343" cy="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b="1" sz="26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93" name="Text 11"/>
          <p:cNvSpPr txBox="1"/>
          <p:nvPr/>
        </p:nvSpPr>
        <p:spPr>
          <a:xfrm>
            <a:off x="1530904" y="5902285"/>
            <a:ext cx="4049131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Better Document Management</a:t>
            </a:r>
          </a:p>
        </p:txBody>
      </p:sp>
      <p:sp>
        <p:nvSpPr>
          <p:cNvPr id="194" name="Text 12"/>
          <p:cNvSpPr txBox="1"/>
          <p:nvPr/>
        </p:nvSpPr>
        <p:spPr>
          <a:xfrm>
            <a:off x="1530905" y="6392702"/>
            <a:ext cx="4741207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Secure storage reduced </a:t>
            </a:r>
            <a:r>
              <a:rPr b="1"/>
              <a:t>data loss risks by 50%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 0"/>
          <p:cNvSpPr txBox="1"/>
          <p:nvPr/>
        </p:nvSpPr>
        <p:spPr>
          <a:xfrm>
            <a:off x="610644" y="638708"/>
            <a:ext cx="6689652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F94CAF"/>
                </a:solidFill>
                <a:latin typeface="Inconsolata Bold"/>
                <a:ea typeface="Inconsolata Bold"/>
                <a:cs typeface="Inconsolata Bold"/>
                <a:sym typeface="Inconsolata Bold"/>
              </a:defRPr>
            </a:lvl1pPr>
          </a:lstStyle>
          <a:p>
            <a:pPr/>
            <a:r>
              <a:t>Secure User Registration</a:t>
            </a:r>
          </a:p>
        </p:txBody>
      </p:sp>
      <p:sp>
        <p:nvSpPr>
          <p:cNvPr id="197" name="Text 1"/>
          <p:cNvSpPr txBox="1"/>
          <p:nvPr/>
        </p:nvSpPr>
        <p:spPr>
          <a:xfrm>
            <a:off x="582469" y="1574980"/>
            <a:ext cx="9612997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0446" indent="-170446">
              <a:lnSpc>
                <a:spcPts val="2800"/>
              </a:lnSpc>
              <a:buSzPct val="100000"/>
              <a:buChar char="•"/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This code is part of the </a:t>
            </a:r>
            <a:r>
              <a:rPr b="1"/>
              <a:t>Law Firm Case Management System</a:t>
            </a:r>
            <a:r>
              <a:t> and handles </a:t>
            </a:r>
            <a:r>
              <a:rPr b="1"/>
              <a:t>user registration</a:t>
            </a:r>
            <a:r>
              <a:t>.</a:t>
            </a:r>
          </a:p>
        </p:txBody>
      </p:sp>
      <p:sp>
        <p:nvSpPr>
          <p:cNvPr id="198" name="Text 2"/>
          <p:cNvSpPr txBox="1"/>
          <p:nvPr/>
        </p:nvSpPr>
        <p:spPr>
          <a:xfrm>
            <a:off x="610644" y="2158072"/>
            <a:ext cx="10417611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0446" indent="-170446">
              <a:lnSpc>
                <a:spcPts val="2800"/>
              </a:lnSpc>
              <a:buSzPct val="100000"/>
              <a:buChar char="•"/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It securely processes user inputs, </a:t>
            </a:r>
            <a:r>
              <a:rPr b="1"/>
              <a:t>hashes passwords</a:t>
            </a:r>
            <a:r>
              <a:t>, and </a:t>
            </a:r>
            <a:r>
              <a:rPr b="1"/>
              <a:t>stores user details</a:t>
            </a:r>
            <a:r>
              <a:t> in a database.</a:t>
            </a:r>
          </a:p>
        </p:txBody>
      </p:sp>
      <p:sp>
        <p:nvSpPr>
          <p:cNvPr id="199" name="Text 3"/>
          <p:cNvSpPr txBox="1"/>
          <p:nvPr/>
        </p:nvSpPr>
        <p:spPr>
          <a:xfrm>
            <a:off x="638821" y="2741165"/>
            <a:ext cx="6182912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170446" indent="-170446">
              <a:lnSpc>
                <a:spcPts val="2800"/>
              </a:lnSpc>
              <a:buSzPct val="100000"/>
              <a:buChar char="•"/>
              <a:defRPr sz="170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defRPr>
            </a:pPr>
            <a:r>
              <a:t>Ensures </a:t>
            </a:r>
            <a:r>
              <a:rPr b="1"/>
              <a:t>data validation and security</a:t>
            </a:r>
            <a:r>
              <a:t> using MySQL and PHP.</a:t>
            </a:r>
          </a:p>
        </p:txBody>
      </p:sp>
      <p:pic>
        <p:nvPicPr>
          <p:cNvPr id="200" name="Screenshot 2025-03-18 at 9.22.58 AM.png" descr="Screenshot 2025-03-18 at 9.22.5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6536" y="3324257"/>
            <a:ext cx="8518915" cy="4700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